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Roboto Condensed"/>
      <p:regular r:id="rId21"/>
      <p:bold r:id="rId22"/>
      <p:italic r:id="rId23"/>
      <p:boldItalic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RobotoCondensed-bold.fntdata"/><Relationship Id="rId21" Type="http://schemas.openxmlformats.org/officeDocument/2006/relationships/font" Target="fonts/RobotoCondensed-regular.fntdata"/><Relationship Id="rId24" Type="http://schemas.openxmlformats.org/officeDocument/2006/relationships/font" Target="fonts/RobotoCondensed-boldItalic.fntdata"/><Relationship Id="rId23" Type="http://schemas.openxmlformats.org/officeDocument/2006/relationships/font" Target="fonts/RobotoCondense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0af3c17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0af3c17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0af3c173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0af3c173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acda3f55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acda3f55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acda3f55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acda3f55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acda3f55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acda3f55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acda3f55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acda3f55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acda3f55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acda3f55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acda3f55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acda3f55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instruction.austincc.edu/student-development/general-studies-in-liberal-ar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6.austincc.edu/cms/site/www/awardplans/awardplan.php?year=2022&amp;type=CC&amp;group=%400004&amp;apid=681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6.austincc.edu/cms/site/www/awardplans/awardplan.php?year=2022&amp;type=CC&amp;group=TFMAT&amp;apid=673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ites.austincc.edu/educationinstruction/degree-pla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6.austincc.edu/cms/site/www/awardplans/awardplan.php?year=2022&amp;type=CC&amp;group=%400007&amp;apid=686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1" y="336925"/>
            <a:ext cx="7893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ACC Associate Degree Options</a:t>
            </a:r>
            <a:endParaRPr b="1"/>
          </a:p>
        </p:txBody>
      </p:sp>
      <p:sp>
        <p:nvSpPr>
          <p:cNvPr id="91" name="Google Shape;91;p12"/>
          <p:cNvSpPr txBox="1"/>
          <p:nvPr>
            <p:ph idx="1" type="subTitle"/>
          </p:nvPr>
        </p:nvSpPr>
        <p:spPr>
          <a:xfrm>
            <a:off x="579450" y="2449725"/>
            <a:ext cx="7893000" cy="9675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spcBef>
                <a:spcPts val="0"/>
              </a:spcBef>
              <a:spcAft>
                <a:spcPts val="0"/>
              </a:spcAft>
              <a:buNone/>
            </a:pPr>
            <a:r>
              <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310700" y="724075"/>
            <a:ext cx="4465800" cy="3695100"/>
          </a:xfrm>
          <a:prstGeom prst="rect">
            <a:avLst/>
          </a:prstGeom>
        </p:spPr>
        <p:txBody>
          <a:bodyPr anchorCtr="0" anchor="ctr" bIns="91425" lIns="91425" spcFirstLastPara="1" rIns="91425" wrap="square" tIns="91425">
            <a:normAutofit/>
          </a:bodyPr>
          <a:lstStyle/>
          <a:p>
            <a:pPr indent="-355600" lvl="0" marL="457200" rtl="0" algn="ctr">
              <a:spcBef>
                <a:spcPts val="0"/>
              </a:spcBef>
              <a:spcAft>
                <a:spcPts val="0"/>
              </a:spcAft>
              <a:buSzPts val="2000"/>
              <a:buChar char="❖"/>
            </a:pPr>
            <a:r>
              <a:rPr b="1" lang="en" sz="2000"/>
              <a:t>Friday, Aug. 27th CRCA Pep Rally</a:t>
            </a:r>
            <a:endParaRPr b="1" sz="2000"/>
          </a:p>
          <a:p>
            <a:pPr indent="-355600" lvl="0" marL="457200" rtl="0" algn="ctr">
              <a:spcBef>
                <a:spcPts val="0"/>
              </a:spcBef>
              <a:spcAft>
                <a:spcPts val="0"/>
              </a:spcAft>
              <a:buSzPts val="2000"/>
              <a:buChar char="❖"/>
            </a:pPr>
            <a:r>
              <a:rPr b="1" lang="en" sz="2000"/>
              <a:t>Monday, Sept. 6th Labor Day Holiday</a:t>
            </a:r>
            <a:endParaRPr b="1" sz="2000"/>
          </a:p>
          <a:p>
            <a:pPr indent="-355600" lvl="0" marL="457200" rtl="0" algn="ctr">
              <a:spcBef>
                <a:spcPts val="0"/>
              </a:spcBef>
              <a:spcAft>
                <a:spcPts val="0"/>
              </a:spcAft>
              <a:buSzPts val="2000"/>
              <a:buChar char="❖"/>
            </a:pPr>
            <a:r>
              <a:rPr b="1" lang="en" sz="2000"/>
              <a:t>Tuesday, Sept. 7th CRCA Holiday, 10th and 12th still have ACC</a:t>
            </a:r>
            <a:endParaRPr b="1" sz="2000"/>
          </a:p>
          <a:p>
            <a:pPr indent="-355600" lvl="0" marL="457200" rtl="0" algn="ctr">
              <a:spcBef>
                <a:spcPts val="0"/>
              </a:spcBef>
              <a:spcAft>
                <a:spcPts val="0"/>
              </a:spcAft>
              <a:buSzPts val="2000"/>
              <a:buChar char="❖"/>
            </a:pPr>
            <a:r>
              <a:rPr b="1" lang="en" sz="2000"/>
              <a:t>Friday, Sept. 17th Student Council Elections</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6" name="Google Shape;106;p14"/>
          <p:cNvSpPr txBox="1"/>
          <p:nvPr/>
        </p:nvSpPr>
        <p:spPr>
          <a:xfrm>
            <a:off x="542375" y="0"/>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ACC Associate Degree Options</a:t>
            </a:r>
            <a:endParaRPr sz="1000"/>
          </a:p>
        </p:txBody>
      </p:sp>
      <p:sp>
        <p:nvSpPr>
          <p:cNvPr id="107" name="Google Shape;107;p14"/>
          <p:cNvSpPr txBox="1"/>
          <p:nvPr/>
        </p:nvSpPr>
        <p:spPr>
          <a:xfrm>
            <a:off x="308150" y="923400"/>
            <a:ext cx="8614800" cy="424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Gill Sans"/>
                <a:ea typeface="Gill Sans"/>
                <a:cs typeface="Gill Sans"/>
                <a:sym typeface="Gill Sans"/>
              </a:rPr>
              <a:t>There are five main Associate Degrees that you can earn while attending CRCA and ACC.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If you are interested in earning a degree other than the General Studies, please speak with Mr. Longoria or Mr. Gordon, so they can go over the degree plan with you and enroll you in the correct classes.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There are other options as well.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nvSpPr>
        <p:spPr>
          <a:xfrm>
            <a:off x="397725" y="139800"/>
            <a:ext cx="8614800" cy="486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rgbClr val="FF0000"/>
                </a:solidFill>
                <a:latin typeface="Gill Sans"/>
                <a:ea typeface="Gill Sans"/>
                <a:cs typeface="Gill Sans"/>
                <a:sym typeface="Gill Sans"/>
              </a:rPr>
              <a:t>1) Associate of Arts in General Studies </a:t>
            </a:r>
            <a:endParaRPr sz="3200">
              <a:solidFill>
                <a:srgbClr val="FF0000"/>
              </a:solidFill>
              <a:latin typeface="Gill Sans"/>
              <a:ea typeface="Gill Sans"/>
              <a:cs typeface="Gill Sans"/>
              <a:sym typeface="Gill Sans"/>
            </a:endParaRPr>
          </a:p>
          <a:p>
            <a:pPr indent="0" lvl="0" marL="0" rtl="0" algn="ctr">
              <a:spcBef>
                <a:spcPts val="0"/>
              </a:spcBef>
              <a:spcAft>
                <a:spcPts val="0"/>
              </a:spcAft>
              <a:buNone/>
            </a:pPr>
            <a:r>
              <a:rPr lang="en" sz="3200">
                <a:solidFill>
                  <a:srgbClr val="FF0000"/>
                </a:solidFill>
                <a:latin typeface="Gill Sans"/>
                <a:ea typeface="Gill Sans"/>
                <a:cs typeface="Gill Sans"/>
                <a:sym typeface="Gill Sans"/>
              </a:rPr>
              <a:t>Liberal Arts</a:t>
            </a:r>
            <a:endParaRPr>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If you complete the traditional track that CRCA and ACC recommends, this is the Associate Degree that you will earn.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These are the core classes that are offered in the first two years of university, such as History, English, Speech, Psychology, and Biology.</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The link below will take you to the degree plan:</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u="sng">
                <a:solidFill>
                  <a:schemeClr val="hlink"/>
                </a:solidFill>
                <a:latin typeface="Gill Sans"/>
                <a:ea typeface="Gill Sans"/>
                <a:cs typeface="Gill Sans"/>
                <a:sym typeface="Gill Sans"/>
                <a:hlinkClick r:id="rId3"/>
              </a:rPr>
              <a:t>https://instruction.austincc.edu/student-development/general-studies-in-liberal-arts/</a:t>
            </a:r>
            <a:endParaRPr sz="24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nvSpPr>
        <p:spPr>
          <a:xfrm>
            <a:off x="397725" y="139800"/>
            <a:ext cx="8614800" cy="449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rgbClr val="FF0000"/>
                </a:solidFill>
                <a:latin typeface="Gill Sans"/>
                <a:ea typeface="Gill Sans"/>
                <a:cs typeface="Gill Sans"/>
                <a:sym typeface="Gill Sans"/>
              </a:rPr>
              <a:t>2) Associate of Science</a:t>
            </a:r>
            <a:endParaRPr sz="3200">
              <a:solidFill>
                <a:srgbClr val="FF0000"/>
              </a:solidFill>
              <a:latin typeface="Gill Sans"/>
              <a:ea typeface="Gill Sans"/>
              <a:cs typeface="Gill Sans"/>
              <a:sym typeface="Gill Sans"/>
            </a:endParaRPr>
          </a:p>
          <a:p>
            <a:pPr indent="-431800" lvl="0" marL="457200" rtl="0" algn="ctr">
              <a:spcBef>
                <a:spcPts val="0"/>
              </a:spcBef>
              <a:spcAft>
                <a:spcPts val="0"/>
              </a:spcAft>
              <a:buClr>
                <a:srgbClr val="FF0000"/>
              </a:buClr>
              <a:buSzPts val="3200"/>
              <a:buFont typeface="Gill Sans"/>
              <a:buAutoNum type="alphaUcPeriod"/>
            </a:pPr>
            <a:r>
              <a:rPr lang="en" sz="3200">
                <a:solidFill>
                  <a:srgbClr val="FF0000"/>
                </a:solidFill>
                <a:latin typeface="Gill Sans"/>
                <a:ea typeface="Gill Sans"/>
                <a:cs typeface="Gill Sans"/>
                <a:sym typeface="Gill Sans"/>
              </a:rPr>
              <a:t>Science Track</a:t>
            </a:r>
            <a:endParaRPr>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If you are interested in a career in STEM, this may be a good degree for you. </a:t>
            </a:r>
            <a:endParaRPr>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You will need to take more classes in science and math.</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SzPts val="1100"/>
              <a:buFont typeface="Arial"/>
              <a:buNone/>
            </a:pPr>
            <a:r>
              <a:rPr lang="en" sz="2400">
                <a:solidFill>
                  <a:schemeClr val="dk1"/>
                </a:solidFill>
                <a:latin typeface="Gill Sans"/>
                <a:ea typeface="Gill Sans"/>
                <a:cs typeface="Gill Sans"/>
                <a:sym typeface="Gill Sans"/>
              </a:rPr>
              <a:t>The link below will take you to the degree plan:</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u="sng">
                <a:solidFill>
                  <a:schemeClr val="hlink"/>
                </a:solidFill>
                <a:latin typeface="Gill Sans"/>
                <a:ea typeface="Gill Sans"/>
                <a:cs typeface="Gill Sans"/>
                <a:sym typeface="Gill Sans"/>
                <a:hlinkClick r:id="rId3"/>
              </a:rPr>
              <a:t>https://www6.austincc.edu/cms/site/www/awardplans/awardplan.php?year=2022&amp;type=CC&amp;group=%400004&amp;apid=6816</a:t>
            </a:r>
            <a:endParaRPr sz="3200">
              <a:solidFill>
                <a:srgbClr val="FF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nvSpPr>
        <p:spPr>
          <a:xfrm>
            <a:off x="397725" y="139800"/>
            <a:ext cx="8614800" cy="449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rgbClr val="FF0000"/>
                </a:solidFill>
                <a:latin typeface="Gill Sans"/>
                <a:ea typeface="Gill Sans"/>
                <a:cs typeface="Gill Sans"/>
                <a:sym typeface="Gill Sans"/>
              </a:rPr>
              <a:t>2) Associate of Science</a:t>
            </a:r>
            <a:endParaRPr sz="3200">
              <a:solidFill>
                <a:srgbClr val="FF0000"/>
              </a:solidFill>
              <a:latin typeface="Gill Sans"/>
              <a:ea typeface="Gill Sans"/>
              <a:cs typeface="Gill Sans"/>
              <a:sym typeface="Gill Sans"/>
            </a:endParaRPr>
          </a:p>
          <a:p>
            <a:pPr indent="0" lvl="0" marL="457200" rtl="0" algn="ctr">
              <a:spcBef>
                <a:spcPts val="0"/>
              </a:spcBef>
              <a:spcAft>
                <a:spcPts val="0"/>
              </a:spcAft>
              <a:buNone/>
            </a:pPr>
            <a:r>
              <a:rPr lang="en" sz="3200">
                <a:solidFill>
                  <a:srgbClr val="FF0000"/>
                </a:solidFill>
                <a:latin typeface="Gill Sans"/>
                <a:ea typeface="Gill Sans"/>
                <a:cs typeface="Gill Sans"/>
                <a:sym typeface="Gill Sans"/>
              </a:rPr>
              <a:t>B. Math Track</a:t>
            </a:r>
            <a:endParaRPr>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If you are interested in a career in STEM, this may be a good degree for you. </a:t>
            </a:r>
            <a:endParaRPr>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You will need to take more classes in science and math.</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The link below will take you to the degree plan:</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u="sng">
                <a:solidFill>
                  <a:schemeClr val="hlink"/>
                </a:solidFill>
                <a:latin typeface="Gill Sans"/>
                <a:ea typeface="Gill Sans"/>
                <a:cs typeface="Gill Sans"/>
                <a:sym typeface="Gill Sans"/>
                <a:hlinkClick r:id="rId3"/>
              </a:rPr>
              <a:t>https://www6.austincc.edu/cms/site/www/awardplans/awardplan.php?year=2022&amp;type=CC&amp;group=TFMAT&amp;apid=6737</a:t>
            </a:r>
            <a:endParaRPr sz="3200">
              <a:solidFill>
                <a:srgbClr val="FF0000"/>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nvSpPr>
        <p:spPr>
          <a:xfrm>
            <a:off x="397725" y="139800"/>
            <a:ext cx="8614800" cy="474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rgbClr val="FF0000"/>
                </a:solidFill>
                <a:latin typeface="Gill Sans"/>
                <a:ea typeface="Gill Sans"/>
                <a:cs typeface="Gill Sans"/>
                <a:sym typeface="Gill Sans"/>
              </a:rPr>
              <a:t>3) Associate of Arts in Teaching</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If you are interested in becoming a teacher, this is a good opportunity to get ahead in your </a:t>
            </a:r>
            <a:r>
              <a:rPr lang="en" sz="2400">
                <a:solidFill>
                  <a:schemeClr val="dk1"/>
                </a:solidFill>
                <a:latin typeface="Gill Sans"/>
                <a:ea typeface="Gill Sans"/>
                <a:cs typeface="Gill Sans"/>
                <a:sym typeface="Gill Sans"/>
              </a:rPr>
              <a:t>education</a:t>
            </a:r>
            <a:r>
              <a:rPr lang="en" sz="2400">
                <a:solidFill>
                  <a:schemeClr val="dk1"/>
                </a:solidFill>
                <a:latin typeface="Gill Sans"/>
                <a:ea typeface="Gill Sans"/>
                <a:cs typeface="Gill Sans"/>
                <a:sym typeface="Gill Sans"/>
              </a:rPr>
              <a:t> classes.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There are three options in this degree depending on which ages you would like to teach: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Early Child-Grade 6, Grades 4-8, or Grades 8-12. </a:t>
            </a:r>
            <a:endParaRPr sz="3200">
              <a:solidFill>
                <a:srgbClr val="FF0000"/>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The link below will take you to the 3 degree plans:</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u="sng">
                <a:solidFill>
                  <a:schemeClr val="hlink"/>
                </a:solidFill>
                <a:latin typeface="Gill Sans"/>
                <a:ea typeface="Gill Sans"/>
                <a:cs typeface="Gill Sans"/>
                <a:sym typeface="Gill Sans"/>
                <a:hlinkClick r:id="rId3"/>
              </a:rPr>
              <a:t>https://sites.austincc.edu/educationinstruction/degree-plans/</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nvSpPr>
        <p:spPr>
          <a:xfrm>
            <a:off x="397725" y="139800"/>
            <a:ext cx="8614800" cy="400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rgbClr val="FF0000"/>
                </a:solidFill>
                <a:latin typeface="Gill Sans"/>
                <a:ea typeface="Gill Sans"/>
                <a:cs typeface="Gill Sans"/>
                <a:sym typeface="Gill Sans"/>
              </a:rPr>
              <a:t>4) Associate of Science- Pre-Medical</a:t>
            </a:r>
            <a:endParaRPr>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If you are interested in a career in the medical field, this is a good start. Once you complete these classes, you will go directly into your pre-med classes once you begin university.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The link below will take you to the degree plan:</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u="sng">
                <a:solidFill>
                  <a:schemeClr val="hlink"/>
                </a:solidFill>
                <a:latin typeface="Gill Sans"/>
                <a:ea typeface="Gill Sans"/>
                <a:cs typeface="Gill Sans"/>
                <a:sym typeface="Gill Sans"/>
                <a:hlinkClick r:id="rId3"/>
              </a:rPr>
              <a:t>https://www6.austincc.edu/cms/site/www/awardplans/awardplan.php?year=2022&amp;type=CC&amp;group=%400007&amp;apid=6867</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8" name="Google Shape;138;p20"/>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Today’s College Prep Assignment</a:t>
            </a:r>
            <a:endParaRPr sz="1000"/>
          </a:p>
        </p:txBody>
      </p:sp>
      <p:sp>
        <p:nvSpPr>
          <p:cNvPr id="139" name="Google Shape;139;p20"/>
          <p:cNvSpPr txBox="1"/>
          <p:nvPr/>
        </p:nvSpPr>
        <p:spPr>
          <a:xfrm>
            <a:off x="308150" y="1882425"/>
            <a:ext cx="86148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Gill Sans"/>
                <a:ea typeface="Gill Sans"/>
                <a:cs typeface="Gill Sans"/>
                <a:sym typeface="Gill Sans"/>
              </a:rPr>
              <a:t>In the comments section of today’s College Prep, please list two classes that you still need to take for your degree.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